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6" r:id="rId2"/>
    <p:sldId id="279" r:id="rId3"/>
    <p:sldId id="262" r:id="rId4"/>
    <p:sldId id="261" r:id="rId5"/>
    <p:sldId id="278" r:id="rId6"/>
    <p:sldId id="277" r:id="rId7"/>
    <p:sldId id="276" r:id="rId8"/>
    <p:sldId id="280" r:id="rId9"/>
    <p:sldId id="266" r:id="rId10"/>
    <p:sldId id="284" r:id="rId11"/>
    <p:sldId id="285" r:id="rId12"/>
    <p:sldId id="270" r:id="rId13"/>
    <p:sldId id="272" r:id="rId14"/>
    <p:sldId id="287" r:id="rId15"/>
    <p:sldId id="292" r:id="rId16"/>
    <p:sldId id="293" r:id="rId17"/>
    <p:sldId id="295" r:id="rId18"/>
    <p:sldId id="294" r:id="rId19"/>
    <p:sldId id="296" r:id="rId20"/>
    <p:sldId id="268" r:id="rId21"/>
    <p:sldId id="274" r:id="rId22"/>
    <p:sldId id="275" r:id="rId23"/>
    <p:sldId id="25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12" d="100"/>
          <a:sy n="112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A75714-CB23-4E05-89C7-8EBA82DDA5AF}" type="datetimeFigureOut">
              <a:rPr lang="en-US" smtClean="0"/>
              <a:t>9/12/2014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91EE39-F3B2-42E5-9833-0C1C0B163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E39-F3B2-42E5-9833-0C1C0B1635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3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E39-F3B2-42E5-9833-0C1C0B1635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8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E39-F3B2-42E5-9833-0C1C0B1635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7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E39-F3B2-42E5-9833-0C1C0B1635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E39-F3B2-42E5-9833-0C1C0B1635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4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EE39-F3B2-42E5-9833-0C1C0B1635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191000" y="0"/>
            <a:ext cx="4953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5"/>
          <a:stretch>
            <a:fillRect/>
          </a:stretch>
        </p:blipFill>
        <p:spPr bwMode="auto">
          <a:xfrm>
            <a:off x="609600" y="1984375"/>
            <a:ext cx="28892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48200" y="596348"/>
            <a:ext cx="4114800" cy="2819400"/>
          </a:xfrm>
        </p:spPr>
        <p:txBody>
          <a:bodyPr anchor="b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48200" y="3429000"/>
            <a:ext cx="4114800" cy="23622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70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327386"/>
            <a:ext cx="8229586" cy="10250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2029469"/>
            <a:ext cx="8229600" cy="4083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372308"/>
            <a:ext cx="82296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4314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191000" y="0"/>
            <a:ext cx="4953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889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48200" y="596348"/>
            <a:ext cx="4114800" cy="2819400"/>
          </a:xfrm>
        </p:spPr>
        <p:txBody>
          <a:bodyPr anchor="b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48200" y="3429000"/>
            <a:ext cx="4114800" cy="23622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9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724399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8053083-9959-4AB3-9E80-BC76EAE416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389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0104EDB-778B-4CF6-BF4D-AECC40AC35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182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799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05400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7347CCC-CBD0-4F54-89C1-BD3171ED25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60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57200" y="1295400"/>
            <a:ext cx="8229600" cy="4495800"/>
          </a:xfrm>
        </p:spPr>
        <p:txBody>
          <a:bodyPr/>
          <a:lstStyle>
            <a:lvl1pPr marL="0" indent="0"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099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7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724399"/>
          </a:xfrm>
        </p:spPr>
        <p:txBody>
          <a:bodyPr/>
          <a:lstStyle>
            <a:lvl1pPr>
              <a:defRPr>
                <a:solidFill>
                  <a:srgbClr val="00939D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4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25C2417-B1FB-446C-88E3-5DED75BEF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5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800100" indent="-342900"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800100" indent="-342900"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65EF0C4-A145-42B2-A9C7-10518A1DD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5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7512"/>
            <a:ext cx="4040188" cy="41798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4775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87512"/>
            <a:ext cx="4041775" cy="41798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6F66631-BFAA-42A1-91F4-AB11E3D3F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1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602F5A5-FC63-43A5-B53D-6F1A6E6CB0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5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799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05400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2D799D1-EAAE-4EC3-AB13-773DC709E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00788"/>
            <a:ext cx="9144000" cy="633412"/>
          </a:xfrm>
          <a:prstGeom prst="rect">
            <a:avLst/>
          </a:prstGeom>
          <a:gradFill flip="none" rotWithShape="1">
            <a:gsLst>
              <a:gs pos="11000">
                <a:srgbClr val="006699"/>
              </a:gs>
              <a:gs pos="100000">
                <a:srgbClr val="00999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ound Same Side Corner Rectangle 1"/>
          <p:cNvSpPr/>
          <p:nvPr userDrawn="1"/>
        </p:nvSpPr>
        <p:spPr>
          <a:xfrm rot="10800000">
            <a:off x="528638" y="1579563"/>
            <a:ext cx="8589962" cy="3049587"/>
          </a:xfrm>
          <a:custGeom>
            <a:avLst/>
            <a:gdLst>
              <a:gd name="connsiteX0" fmla="*/ 342907 w 8610600"/>
              <a:gd name="connsiteY0" fmla="*/ 0 h 2057400"/>
              <a:gd name="connsiteX1" fmla="*/ 8267693 w 8610600"/>
              <a:gd name="connsiteY1" fmla="*/ 0 h 2057400"/>
              <a:gd name="connsiteX2" fmla="*/ 8610600 w 8610600"/>
              <a:gd name="connsiteY2" fmla="*/ 342907 h 2057400"/>
              <a:gd name="connsiteX3" fmla="*/ 8610600 w 8610600"/>
              <a:gd name="connsiteY3" fmla="*/ 2057400 h 2057400"/>
              <a:gd name="connsiteX4" fmla="*/ 8610600 w 8610600"/>
              <a:gd name="connsiteY4" fmla="*/ 2057400 h 2057400"/>
              <a:gd name="connsiteX5" fmla="*/ 0 w 8610600"/>
              <a:gd name="connsiteY5" fmla="*/ 2057400 h 2057400"/>
              <a:gd name="connsiteX6" fmla="*/ 0 w 8610600"/>
              <a:gd name="connsiteY6" fmla="*/ 2057400 h 2057400"/>
              <a:gd name="connsiteX7" fmla="*/ 0 w 8610600"/>
              <a:gd name="connsiteY7" fmla="*/ 342907 h 2057400"/>
              <a:gd name="connsiteX8" fmla="*/ 342907 w 8610600"/>
              <a:gd name="connsiteY8" fmla="*/ 0 h 2057400"/>
              <a:gd name="connsiteX0" fmla="*/ 342907 w 8610600"/>
              <a:gd name="connsiteY0" fmla="*/ 0 h 2057400"/>
              <a:gd name="connsiteX1" fmla="*/ 7871908 w 8610600"/>
              <a:gd name="connsiteY1" fmla="*/ 27295 h 2057400"/>
              <a:gd name="connsiteX2" fmla="*/ 8610600 w 8610600"/>
              <a:gd name="connsiteY2" fmla="*/ 342907 h 2057400"/>
              <a:gd name="connsiteX3" fmla="*/ 8610600 w 8610600"/>
              <a:gd name="connsiteY3" fmla="*/ 2057400 h 2057400"/>
              <a:gd name="connsiteX4" fmla="*/ 8610600 w 8610600"/>
              <a:gd name="connsiteY4" fmla="*/ 2057400 h 2057400"/>
              <a:gd name="connsiteX5" fmla="*/ 0 w 8610600"/>
              <a:gd name="connsiteY5" fmla="*/ 2057400 h 2057400"/>
              <a:gd name="connsiteX6" fmla="*/ 0 w 8610600"/>
              <a:gd name="connsiteY6" fmla="*/ 2057400 h 2057400"/>
              <a:gd name="connsiteX7" fmla="*/ 0 w 8610600"/>
              <a:gd name="connsiteY7" fmla="*/ 342907 h 2057400"/>
              <a:gd name="connsiteX8" fmla="*/ 342907 w 8610600"/>
              <a:gd name="connsiteY8" fmla="*/ 0 h 2057400"/>
              <a:gd name="connsiteX0" fmla="*/ 342907 w 8610600"/>
              <a:gd name="connsiteY0" fmla="*/ 0 h 2057400"/>
              <a:gd name="connsiteX1" fmla="*/ 7871908 w 8610600"/>
              <a:gd name="connsiteY1" fmla="*/ 27295 h 2057400"/>
              <a:gd name="connsiteX2" fmla="*/ 8596952 w 8610600"/>
              <a:gd name="connsiteY2" fmla="*/ 711397 h 2057400"/>
              <a:gd name="connsiteX3" fmla="*/ 8610600 w 8610600"/>
              <a:gd name="connsiteY3" fmla="*/ 2057400 h 2057400"/>
              <a:gd name="connsiteX4" fmla="*/ 8610600 w 8610600"/>
              <a:gd name="connsiteY4" fmla="*/ 2057400 h 2057400"/>
              <a:gd name="connsiteX5" fmla="*/ 0 w 8610600"/>
              <a:gd name="connsiteY5" fmla="*/ 2057400 h 2057400"/>
              <a:gd name="connsiteX6" fmla="*/ 0 w 8610600"/>
              <a:gd name="connsiteY6" fmla="*/ 2057400 h 2057400"/>
              <a:gd name="connsiteX7" fmla="*/ 0 w 8610600"/>
              <a:gd name="connsiteY7" fmla="*/ 342907 h 2057400"/>
              <a:gd name="connsiteX8" fmla="*/ 342907 w 8610600"/>
              <a:gd name="connsiteY8" fmla="*/ 0 h 2057400"/>
              <a:gd name="connsiteX0" fmla="*/ 107106 w 8647755"/>
              <a:gd name="connsiteY0" fmla="*/ 0 h 2057400"/>
              <a:gd name="connsiteX1" fmla="*/ 7909063 w 8647755"/>
              <a:gd name="connsiteY1" fmla="*/ 27295 h 2057400"/>
              <a:gd name="connsiteX2" fmla="*/ 8634107 w 8647755"/>
              <a:gd name="connsiteY2" fmla="*/ 711397 h 2057400"/>
              <a:gd name="connsiteX3" fmla="*/ 8647755 w 8647755"/>
              <a:gd name="connsiteY3" fmla="*/ 2057400 h 2057400"/>
              <a:gd name="connsiteX4" fmla="*/ 8647755 w 8647755"/>
              <a:gd name="connsiteY4" fmla="*/ 2057400 h 2057400"/>
              <a:gd name="connsiteX5" fmla="*/ 37155 w 8647755"/>
              <a:gd name="connsiteY5" fmla="*/ 2057400 h 2057400"/>
              <a:gd name="connsiteX6" fmla="*/ 37155 w 8647755"/>
              <a:gd name="connsiteY6" fmla="*/ 2057400 h 2057400"/>
              <a:gd name="connsiteX7" fmla="*/ 37155 w 8647755"/>
              <a:gd name="connsiteY7" fmla="*/ 342907 h 2057400"/>
              <a:gd name="connsiteX8" fmla="*/ 107106 w 8647755"/>
              <a:gd name="connsiteY8" fmla="*/ 0 h 2057400"/>
              <a:gd name="connsiteX0" fmla="*/ 107106 w 8647755"/>
              <a:gd name="connsiteY0" fmla="*/ 0 h 2057400"/>
              <a:gd name="connsiteX1" fmla="*/ 7909063 w 8647755"/>
              <a:gd name="connsiteY1" fmla="*/ 27295 h 2057400"/>
              <a:gd name="connsiteX2" fmla="*/ 8634107 w 8647755"/>
              <a:gd name="connsiteY2" fmla="*/ 711397 h 2057400"/>
              <a:gd name="connsiteX3" fmla="*/ 8647755 w 8647755"/>
              <a:gd name="connsiteY3" fmla="*/ 2057400 h 2057400"/>
              <a:gd name="connsiteX4" fmla="*/ 8647755 w 8647755"/>
              <a:gd name="connsiteY4" fmla="*/ 2057400 h 2057400"/>
              <a:gd name="connsiteX5" fmla="*/ 37155 w 8647755"/>
              <a:gd name="connsiteY5" fmla="*/ 2057400 h 2057400"/>
              <a:gd name="connsiteX6" fmla="*/ 37155 w 8647755"/>
              <a:gd name="connsiteY6" fmla="*/ 2057400 h 2057400"/>
              <a:gd name="connsiteX7" fmla="*/ 37155 w 8647755"/>
              <a:gd name="connsiteY7" fmla="*/ 342907 h 2057400"/>
              <a:gd name="connsiteX8" fmla="*/ 107106 w 8647755"/>
              <a:gd name="connsiteY8" fmla="*/ 0 h 2057400"/>
              <a:gd name="connsiteX0" fmla="*/ 107106 w 8647755"/>
              <a:gd name="connsiteY0" fmla="*/ 342 h 2057742"/>
              <a:gd name="connsiteX1" fmla="*/ 7950237 w 8647755"/>
              <a:gd name="connsiteY1" fmla="*/ 0 h 2057742"/>
              <a:gd name="connsiteX2" fmla="*/ 8634107 w 8647755"/>
              <a:gd name="connsiteY2" fmla="*/ 711739 h 2057742"/>
              <a:gd name="connsiteX3" fmla="*/ 8647755 w 8647755"/>
              <a:gd name="connsiteY3" fmla="*/ 2057742 h 2057742"/>
              <a:gd name="connsiteX4" fmla="*/ 8647755 w 8647755"/>
              <a:gd name="connsiteY4" fmla="*/ 2057742 h 2057742"/>
              <a:gd name="connsiteX5" fmla="*/ 37155 w 8647755"/>
              <a:gd name="connsiteY5" fmla="*/ 2057742 h 2057742"/>
              <a:gd name="connsiteX6" fmla="*/ 37155 w 8647755"/>
              <a:gd name="connsiteY6" fmla="*/ 2057742 h 2057742"/>
              <a:gd name="connsiteX7" fmla="*/ 37155 w 8647755"/>
              <a:gd name="connsiteY7" fmla="*/ 343249 h 2057742"/>
              <a:gd name="connsiteX8" fmla="*/ 107106 w 8647755"/>
              <a:gd name="connsiteY8" fmla="*/ 342 h 205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7755" h="2057742">
                <a:moveTo>
                  <a:pt x="107106" y="342"/>
                </a:moveTo>
                <a:lnTo>
                  <a:pt x="7950237" y="0"/>
                </a:lnTo>
                <a:cubicBezTo>
                  <a:pt x="8139619" y="0"/>
                  <a:pt x="8620381" y="273626"/>
                  <a:pt x="8634107" y="711739"/>
                </a:cubicBezTo>
                <a:lnTo>
                  <a:pt x="8647755" y="2057742"/>
                </a:lnTo>
                <a:lnTo>
                  <a:pt x="8647755" y="2057742"/>
                </a:lnTo>
                <a:lnTo>
                  <a:pt x="37155" y="2057742"/>
                </a:lnTo>
                <a:lnTo>
                  <a:pt x="37155" y="2057742"/>
                </a:lnTo>
                <a:lnTo>
                  <a:pt x="37155" y="343249"/>
                </a:lnTo>
                <a:cubicBezTo>
                  <a:pt x="37155" y="153867"/>
                  <a:pt x="-82276" y="342"/>
                  <a:pt x="107106" y="34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3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z</a:t>
            </a:r>
          </a:p>
        </p:txBody>
      </p:sp>
      <p:sp>
        <p:nvSpPr>
          <p:cNvPr id="7" name="Round Same Side Corner Rectangle 1"/>
          <p:cNvSpPr/>
          <p:nvPr userDrawn="1"/>
        </p:nvSpPr>
        <p:spPr>
          <a:xfrm rot="10800000" flipV="1">
            <a:off x="544513" y="1431925"/>
            <a:ext cx="8605837" cy="182563"/>
          </a:xfrm>
          <a:custGeom>
            <a:avLst/>
            <a:gdLst>
              <a:gd name="connsiteX0" fmla="*/ 91441 w 8599230"/>
              <a:gd name="connsiteY0" fmla="*/ 0 h 182882"/>
              <a:gd name="connsiteX1" fmla="*/ 8507789 w 8599230"/>
              <a:gd name="connsiteY1" fmla="*/ 0 h 182882"/>
              <a:gd name="connsiteX2" fmla="*/ 8599230 w 8599230"/>
              <a:gd name="connsiteY2" fmla="*/ 91441 h 182882"/>
              <a:gd name="connsiteX3" fmla="*/ 8599230 w 8599230"/>
              <a:gd name="connsiteY3" fmla="*/ 182882 h 182882"/>
              <a:gd name="connsiteX4" fmla="*/ 8599230 w 8599230"/>
              <a:gd name="connsiteY4" fmla="*/ 182882 h 182882"/>
              <a:gd name="connsiteX5" fmla="*/ 0 w 8599230"/>
              <a:gd name="connsiteY5" fmla="*/ 182882 h 182882"/>
              <a:gd name="connsiteX6" fmla="*/ 0 w 8599230"/>
              <a:gd name="connsiteY6" fmla="*/ 182882 h 182882"/>
              <a:gd name="connsiteX7" fmla="*/ 0 w 8599230"/>
              <a:gd name="connsiteY7" fmla="*/ 91441 h 182882"/>
              <a:gd name="connsiteX8" fmla="*/ 91441 w 8599230"/>
              <a:gd name="connsiteY8" fmla="*/ 0 h 182882"/>
              <a:gd name="connsiteX0" fmla="*/ 59910 w 8599230"/>
              <a:gd name="connsiteY0" fmla="*/ 0 h 182882"/>
              <a:gd name="connsiteX1" fmla="*/ 8507789 w 8599230"/>
              <a:gd name="connsiteY1" fmla="*/ 0 h 182882"/>
              <a:gd name="connsiteX2" fmla="*/ 8599230 w 8599230"/>
              <a:gd name="connsiteY2" fmla="*/ 91441 h 182882"/>
              <a:gd name="connsiteX3" fmla="*/ 8599230 w 8599230"/>
              <a:gd name="connsiteY3" fmla="*/ 182882 h 182882"/>
              <a:gd name="connsiteX4" fmla="*/ 8599230 w 8599230"/>
              <a:gd name="connsiteY4" fmla="*/ 182882 h 182882"/>
              <a:gd name="connsiteX5" fmla="*/ 0 w 8599230"/>
              <a:gd name="connsiteY5" fmla="*/ 182882 h 182882"/>
              <a:gd name="connsiteX6" fmla="*/ 0 w 8599230"/>
              <a:gd name="connsiteY6" fmla="*/ 182882 h 182882"/>
              <a:gd name="connsiteX7" fmla="*/ 0 w 8599230"/>
              <a:gd name="connsiteY7" fmla="*/ 91441 h 182882"/>
              <a:gd name="connsiteX8" fmla="*/ 59910 w 8599230"/>
              <a:gd name="connsiteY8" fmla="*/ 0 h 182882"/>
              <a:gd name="connsiteX0" fmla="*/ 31086 w 8606032"/>
              <a:gd name="connsiteY0" fmla="*/ 0 h 182882"/>
              <a:gd name="connsiteX1" fmla="*/ 8514591 w 8606032"/>
              <a:gd name="connsiteY1" fmla="*/ 0 h 182882"/>
              <a:gd name="connsiteX2" fmla="*/ 8606032 w 8606032"/>
              <a:gd name="connsiteY2" fmla="*/ 91441 h 182882"/>
              <a:gd name="connsiteX3" fmla="*/ 8606032 w 8606032"/>
              <a:gd name="connsiteY3" fmla="*/ 182882 h 182882"/>
              <a:gd name="connsiteX4" fmla="*/ 8606032 w 8606032"/>
              <a:gd name="connsiteY4" fmla="*/ 182882 h 182882"/>
              <a:gd name="connsiteX5" fmla="*/ 6802 w 8606032"/>
              <a:gd name="connsiteY5" fmla="*/ 182882 h 182882"/>
              <a:gd name="connsiteX6" fmla="*/ 6802 w 8606032"/>
              <a:gd name="connsiteY6" fmla="*/ 182882 h 182882"/>
              <a:gd name="connsiteX7" fmla="*/ 6802 w 8606032"/>
              <a:gd name="connsiteY7" fmla="*/ 91441 h 182882"/>
              <a:gd name="connsiteX8" fmla="*/ 31086 w 8606032"/>
              <a:gd name="connsiteY8" fmla="*/ 0 h 18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6032" h="182882">
                <a:moveTo>
                  <a:pt x="31086" y="0"/>
                </a:moveTo>
                <a:lnTo>
                  <a:pt x="8514591" y="0"/>
                </a:lnTo>
                <a:cubicBezTo>
                  <a:pt x="8565092" y="0"/>
                  <a:pt x="8606032" y="40940"/>
                  <a:pt x="8606032" y="91441"/>
                </a:cubicBezTo>
                <a:lnTo>
                  <a:pt x="8606032" y="182882"/>
                </a:lnTo>
                <a:lnTo>
                  <a:pt x="8606032" y="182882"/>
                </a:lnTo>
                <a:lnTo>
                  <a:pt x="6802" y="182882"/>
                </a:lnTo>
                <a:lnTo>
                  <a:pt x="6802" y="182882"/>
                </a:lnTo>
                <a:lnTo>
                  <a:pt x="6802" y="91441"/>
                </a:lnTo>
                <a:cubicBezTo>
                  <a:pt x="6802" y="40940"/>
                  <a:pt x="-19415" y="0"/>
                  <a:pt x="3108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extBox 18"/>
          <p:cNvSpPr txBox="1">
            <a:spLocks noChangeArrowheads="1"/>
          </p:cNvSpPr>
          <p:nvPr userDrawn="1"/>
        </p:nvSpPr>
        <p:spPr bwMode="auto">
          <a:xfrm>
            <a:off x="3200400" y="639603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Making Technology Work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1000"/>
            <a:ext cx="31289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181600" y="4876800"/>
            <a:ext cx="3657600" cy="304800"/>
          </a:xfrm>
          <a:solidFill>
            <a:schemeClr val="bg1"/>
          </a:solidFill>
        </p:spPr>
        <p:txBody>
          <a:bodyPr/>
          <a:lstStyle>
            <a:lvl1pPr marL="0" indent="0" algn="l">
              <a:buClr>
                <a:schemeClr val="accent6">
                  <a:lumMod val="60000"/>
                  <a:lumOff val="40000"/>
                </a:schemeClr>
              </a:buClr>
              <a:buSzPct val="125000"/>
              <a:buFont typeface="Symbol" pitchFamily="18" charset="2"/>
              <a:buNone/>
              <a:defRPr sz="1600" b="1" baseline="0">
                <a:solidFill>
                  <a:schemeClr val="accent6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1905000"/>
            <a:ext cx="7558072" cy="2438400"/>
          </a:xfrm>
        </p:spPr>
        <p:txBody>
          <a:bodyPr/>
          <a:lstStyle>
            <a:lvl1pPr algn="l">
              <a:defRPr sz="4000" b="0" i="0" cap="none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5193475" y="5181600"/>
            <a:ext cx="3657600" cy="30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5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457200" y="1524002"/>
            <a:ext cx="4038600" cy="4267199"/>
          </a:xfrm>
        </p:spPr>
        <p:txBody>
          <a:bodyPr/>
          <a:lstStyle>
            <a:lvl1pPr>
              <a:defRPr b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724400" y="1524000"/>
            <a:ext cx="3962400" cy="4267200"/>
          </a:xfrm>
        </p:spPr>
        <p:txBody>
          <a:bodyPr/>
          <a:lstStyle>
            <a:lvl1pPr>
              <a:defRPr b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099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C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9" descr="C:\Users\kbuyers\AppData\Local\Microsoft\Windows\Temporary Internet Files\Content.Outlook\9RHT82T5\ppt FooterPLAIN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 bwMode="auto">
          <a:xfrm>
            <a:off x="2438400" y="6324600"/>
            <a:ext cx="647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800" dirty="0" smtClean="0"/>
              <a:t>people who </a:t>
            </a:r>
            <a:r>
              <a:rPr lang="en-US" sz="1800" b="1" i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deliver</a:t>
            </a:r>
          </a:p>
        </p:txBody>
      </p:sp>
    </p:spTree>
    <p:extLst>
      <p:ext uri="{BB962C8B-B14F-4D97-AF65-F5344CB8AC3E}">
        <p14:creationId xmlns:p14="http://schemas.microsoft.com/office/powerpoint/2010/main" val="2288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00939D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emichigan.iib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96348"/>
            <a:ext cx="4114800" cy="3670852"/>
          </a:xfrm>
        </p:spPr>
        <p:txBody>
          <a:bodyPr/>
          <a:lstStyle/>
          <a:p>
            <a:r>
              <a:rPr lang="en-US" dirty="0" smtClean="0"/>
              <a:t>The Value </a:t>
            </a:r>
            <a:br>
              <a:rPr lang="en-US" dirty="0" smtClean="0"/>
            </a:br>
            <a:r>
              <a:rPr lang="en-US" dirty="0" smtClean="0"/>
              <a:t>Of Business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48200" y="4267200"/>
            <a:ext cx="4114800" cy="1524000"/>
          </a:xfrm>
        </p:spPr>
        <p:txBody>
          <a:bodyPr/>
          <a:lstStyle/>
          <a:p>
            <a:r>
              <a:rPr lang="en-US" dirty="0" smtClean="0"/>
              <a:t>Jodi Marrah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0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Responsibilities as a Business Analyst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1"/>
            <a:ext cx="4567792" cy="5118270"/>
          </a:xfrm>
        </p:spPr>
      </p:pic>
    </p:spTree>
    <p:extLst>
      <p:ext uri="{BB962C8B-B14F-4D97-AF65-F5344CB8AC3E}">
        <p14:creationId xmlns:p14="http://schemas.microsoft.com/office/powerpoint/2010/main" val="97661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Responsibilities as a Business Analyst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066801"/>
            <a:ext cx="8077200" cy="4724399"/>
          </a:xfrm>
        </p:spPr>
        <p:txBody>
          <a:bodyPr/>
          <a:lstStyle/>
          <a:p>
            <a:pPr lvl="0"/>
            <a:r>
              <a:rPr lang="en-US" i="1" dirty="0" smtClean="0"/>
              <a:t>And most importantly: </a:t>
            </a:r>
          </a:p>
          <a:p>
            <a:pPr marL="0" lvl="0" indent="0"/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Create a communication link between the 	client and DTMB to reduce miscommunication 	common to both sides.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5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490954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When a requirement is missed or in error, the cost to fix the oversight is multiplied by up to 20% in the design and development phase, by 40–60% in the testing phase, and beyond 100% in the implementation phase.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~</a:t>
            </a:r>
            <a:r>
              <a:rPr lang="en-US" sz="1600" i="1" dirty="0" smtClean="0">
                <a:solidFill>
                  <a:schemeClr val="tx1"/>
                </a:solidFill>
              </a:rPr>
              <a:t>George Bridges &amp; Maureen McVey, Directors at the International Institute for Learning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i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That statistic means that proper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attention to requirement definition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will reduce the opportunities for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your organization’s time and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money to be at risk.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dirty="0" smtClean="0"/>
              <a:t>Project Results and Benefits when a BA is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458200" cy="4724399"/>
          </a:xfrm>
        </p:spPr>
        <p:txBody>
          <a:bodyPr/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Optimized resource utilization and lower overtime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Leaves Developers to do what they do best  - deliver HOW the system does 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WHAT the approved requirements/specifications documents state the system will do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Makes delivery of an on-time and successful solution more likely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Higher customer satisfaction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More likely to meet or beat the budget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Delivery of value-added elements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Meets the expectations of executive stakeholders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Improved team morale – </a:t>
            </a:r>
            <a:r>
              <a:rPr lang="en-US" sz="2400" b="1" dirty="0" smtClean="0">
                <a:solidFill>
                  <a:schemeClr val="tx1"/>
                </a:solidFill>
              </a:rPr>
              <a:t>everyone is happy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a GOOD Business Analyst?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1"/>
          </a:xfrm>
        </p:spPr>
        <p:txBody>
          <a:bodyPr/>
          <a:lstStyle/>
          <a:p>
            <a:pPr marL="0" indent="0" algn="ctr"/>
            <a:r>
              <a:rPr lang="en-US" dirty="0" smtClean="0"/>
              <a:t>The Fundamentals of a Good Business Analyst: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Analysis skills – </a:t>
            </a:r>
            <a:r>
              <a:rPr lang="en-US" sz="2000" dirty="0" smtClean="0">
                <a:solidFill>
                  <a:schemeClr val="tx1"/>
                </a:solidFill>
              </a:rPr>
              <a:t>Techniques used to understand the tasks and recommend solutions.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Logic skills – </a:t>
            </a:r>
            <a:r>
              <a:rPr lang="en-US" sz="2000" dirty="0" smtClean="0">
                <a:solidFill>
                  <a:schemeClr val="tx1"/>
                </a:solidFill>
              </a:rPr>
              <a:t>Listen and understand the project.  Ask questions.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Customer skills – </a:t>
            </a:r>
            <a:r>
              <a:rPr lang="en-US" sz="2000" dirty="0" smtClean="0">
                <a:solidFill>
                  <a:schemeClr val="tx1"/>
                </a:solidFill>
              </a:rPr>
              <a:t>Know your audience. Find their comfort zones .  Use their language.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Tool skills - </a:t>
            </a:r>
            <a:r>
              <a:rPr lang="en-US" sz="2000" dirty="0">
                <a:solidFill>
                  <a:schemeClr val="tx1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</a:rPr>
              <a:t>ave </a:t>
            </a:r>
            <a:r>
              <a:rPr lang="en-US" sz="2000" dirty="0" smtClean="0">
                <a:solidFill>
                  <a:schemeClr val="tx1"/>
                </a:solidFill>
              </a:rPr>
              <a:t>a tool </a:t>
            </a:r>
            <a:r>
              <a:rPr lang="en-US" sz="2000" dirty="0" smtClean="0">
                <a:solidFill>
                  <a:schemeClr val="tx1"/>
                </a:solidFill>
              </a:rPr>
              <a:t>kit experience and keep learning new tools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Journalism (getting the story) - </a:t>
            </a:r>
            <a:r>
              <a:rPr lang="en-US" sz="2000" dirty="0" smtClean="0">
                <a:solidFill>
                  <a:schemeClr val="tx1"/>
                </a:solidFill>
              </a:rPr>
              <a:t>Why hasn’t the problem been fixed before – or what has caused this new issue?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Writing skills - </a:t>
            </a:r>
            <a:r>
              <a:rPr lang="en-US" sz="2000" dirty="0">
                <a:solidFill>
                  <a:schemeClr val="tx1"/>
                </a:solidFill>
              </a:rPr>
              <a:t>If you can’t write, you can’t communicate.  If you can’t write succinctly and explicitly, your document will be of less quality and have less effect. </a:t>
            </a:r>
            <a:r>
              <a:rPr lang="en-US" sz="2000" dirty="0" smtClean="0">
                <a:solidFill>
                  <a:schemeClr val="tx1"/>
                </a:solidFill>
              </a:rPr>
              <a:t>  If you can’t write QUICKLY, you’re in trouble.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0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a GOOD Business Analyst?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5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Interview skills – </a:t>
            </a:r>
            <a:r>
              <a:rPr lang="en-US" sz="2000" dirty="0">
                <a:solidFill>
                  <a:schemeClr val="tx1"/>
                </a:solidFill>
              </a:rPr>
              <a:t>If you can’t interview, you can’t get the story</a:t>
            </a:r>
            <a:r>
              <a:rPr lang="en-US" sz="2000" dirty="0" smtClean="0">
                <a:solidFill>
                  <a:schemeClr val="tx1"/>
                </a:solidFill>
              </a:rPr>
              <a:t>. Know who you are interviewing, either by personality or by position. Write down EVERYTHING.  Make sure it’s reflected in the minutes. 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Negotiation </a:t>
            </a:r>
            <a:r>
              <a:rPr lang="en-US" dirty="0">
                <a:solidFill>
                  <a:schemeClr val="tx1"/>
                </a:solidFill>
              </a:rPr>
              <a:t>skills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sz="2000" dirty="0" smtClean="0">
                <a:solidFill>
                  <a:schemeClr val="tx1"/>
                </a:solidFill>
              </a:rPr>
              <a:t>Client wants/Development wants.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Body Language skills – </a:t>
            </a:r>
            <a:r>
              <a:rPr lang="en-US" sz="2000" dirty="0" smtClean="0">
                <a:solidFill>
                  <a:schemeClr val="tx1"/>
                </a:solidFill>
              </a:rPr>
              <a:t>What are the political situations, are they lacking confidence in what is being presented.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Psychological skills (personality profiling)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Communication skills - </a:t>
            </a:r>
            <a:r>
              <a:rPr lang="en-US" sz="2000" dirty="0" smtClean="0">
                <a:solidFill>
                  <a:schemeClr val="tx1"/>
                </a:solidFill>
              </a:rPr>
              <a:t>Don’t talk in technical terms.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Risk analysis skills</a:t>
            </a:r>
            <a:r>
              <a:rPr lang="en-US" sz="2000" dirty="0" smtClean="0">
                <a:solidFill>
                  <a:schemeClr val="tx1"/>
                </a:solidFill>
              </a:rPr>
              <a:t> – Understand the pros and cons of your design.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Change Management skills – </a:t>
            </a:r>
            <a:r>
              <a:rPr lang="en-US" sz="2000" dirty="0" smtClean="0">
                <a:solidFill>
                  <a:schemeClr val="tx1"/>
                </a:solidFill>
              </a:rPr>
              <a:t>Sell the new vision.</a:t>
            </a:r>
          </a:p>
        </p:txBody>
      </p:sp>
    </p:spTree>
    <p:extLst>
      <p:ext uri="{BB962C8B-B14F-4D97-AF65-F5344CB8AC3E}">
        <p14:creationId xmlns:p14="http://schemas.microsoft.com/office/powerpoint/2010/main" val="15336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a GOOD Business Analyst?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9529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Methodology </a:t>
            </a:r>
            <a:r>
              <a:rPr lang="en-US" dirty="0" smtClean="0">
                <a:solidFill>
                  <a:schemeClr val="tx1"/>
                </a:solidFill>
              </a:rPr>
              <a:t>skills – </a:t>
            </a:r>
            <a:r>
              <a:rPr lang="en-US" sz="2000" dirty="0" smtClean="0">
                <a:solidFill>
                  <a:schemeClr val="tx1"/>
                </a:solidFill>
              </a:rPr>
              <a:t>Apply best practices to the cause.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QA skills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Proof read and ask a co-worker to read the document for clarity.  Use Spell Check!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JIT </a:t>
            </a:r>
            <a:r>
              <a:rPr lang="en-US" dirty="0">
                <a:solidFill>
                  <a:schemeClr val="tx1"/>
                </a:solidFill>
              </a:rPr>
              <a:t>analysis skills (Just in Time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You know the deadline, break down your work to complete it in time.  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Research skills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Interview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isten, read, be inquisitive.	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Audit skills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Cross the t’s and dot the i’s.  Balance your checkbook.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Mentoring skills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Educate your client on the what and why of the design to get buy in well before the sign off. </a:t>
            </a:r>
          </a:p>
        </p:txBody>
      </p:sp>
    </p:spTree>
    <p:extLst>
      <p:ext uri="{BB962C8B-B14F-4D97-AF65-F5344CB8AC3E}">
        <p14:creationId xmlns:p14="http://schemas.microsoft.com/office/powerpoint/2010/main" val="356590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a GOOD Business Analyst?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Utilize other experiences </a:t>
            </a:r>
            <a:r>
              <a:rPr lang="en-US" sz="2000" dirty="0">
                <a:solidFill>
                  <a:schemeClr val="tx1"/>
                </a:solidFill>
              </a:rPr>
              <a:t>– Learn from the </a:t>
            </a:r>
            <a:r>
              <a:rPr lang="en-US" sz="2000" dirty="0" smtClean="0">
                <a:solidFill>
                  <a:schemeClr val="tx1"/>
                </a:solidFill>
              </a:rPr>
              <a:t>past.</a:t>
            </a:r>
          </a:p>
          <a:p>
            <a:pPr marL="0" indent="0"/>
            <a:endParaRPr lang="en-US" sz="2000" dirty="0">
              <a:solidFill>
                <a:schemeClr val="tx1"/>
              </a:solidFill>
            </a:endParaRPr>
          </a:p>
          <a:p>
            <a:pPr marL="0" indent="0"/>
            <a:endParaRPr lang="en-US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		</a:t>
            </a:r>
            <a:r>
              <a:rPr lang="en-US" sz="2000" i="1" dirty="0">
                <a:solidFill>
                  <a:schemeClr val="tx1"/>
                </a:solidFill>
              </a:rPr>
              <a:t> ~ </a:t>
            </a:r>
            <a:r>
              <a:rPr lang="en-US" sz="2000" dirty="0" smtClean="0">
                <a:solidFill>
                  <a:schemeClr val="tx1"/>
                </a:solidFill>
              </a:rPr>
              <a:t>Phil Rich, Consulting Business Analyst</a:t>
            </a:r>
          </a:p>
          <a:p>
            <a:pPr marL="0" indent="0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5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a GOOD Business Analyst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285875"/>
            <a:ext cx="3571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Accreditations for Business Analysts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IIBA - International Institute of Business Analysis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Southeast Michigan Chapter</a:t>
            </a:r>
          </a:p>
          <a:p>
            <a:pPr marL="1257300" lvl="2" indent="-457200">
              <a:buFont typeface="Wingdings" panose="05000000000000000000" pitchFamily="2" charset="2"/>
              <a:buChar char="ü"/>
            </a:pPr>
            <a:r>
              <a:rPr lang="en-US" dirty="0" smtClean="0">
                <a:hlinkClick r:id="rId2"/>
              </a:rPr>
              <a:t>Http://semichigan.iiba.org/</a:t>
            </a:r>
            <a:endParaRPr lang="en-US" dirty="0" smtClean="0"/>
          </a:p>
          <a:p>
            <a:pPr marL="8001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prepare for a successful DTMB Project</a:t>
            </a:r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8" y="1066800"/>
            <a:ext cx="7576145" cy="418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14800"/>
          </a:xfrm>
        </p:spPr>
        <p:txBody>
          <a:bodyPr/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Verbal </a:t>
            </a:r>
            <a:r>
              <a:rPr lang="en-US" sz="2400" dirty="0">
                <a:solidFill>
                  <a:schemeClr val="tx1"/>
                </a:solidFill>
              </a:rPr>
              <a:t>and Written Communication skills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Acts as Project Champion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Analytical and Systems thinking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Technology and Business Knowledge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Modeling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(process, data, system)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3763963"/>
          </a:xfrm>
        </p:spPr>
        <p:txBody>
          <a:bodyPr/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Relationship </a:t>
            </a:r>
            <a:r>
              <a:rPr lang="en-US" sz="2400" dirty="0">
                <a:solidFill>
                  <a:schemeClr val="tx1"/>
                </a:solidFill>
              </a:rPr>
              <a:t>Management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Negotiation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Evaluation and Decision Analysis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Planning and Management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Elicitation and </a:t>
            </a:r>
            <a:r>
              <a:rPr lang="en-US" sz="2400" dirty="0" smtClean="0">
                <a:solidFill>
                  <a:schemeClr val="tx1"/>
                </a:solidFill>
              </a:rPr>
              <a:t>Facilitation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4260" y="1066800"/>
            <a:ext cx="7733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9999"/>
                </a:solidFill>
              </a:rPr>
              <a:t>What A Business Analyst brings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39460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458200" cy="47243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800" spc="-30" dirty="0" smtClean="0"/>
              <a:t>If you employ a Business Analyst (BA) at the front end of any project you are ensuring your project and your stakeholders a better end result.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800" spc="-30" dirty="0" smtClean="0"/>
              <a:t>Too often our projects involve reworking and more investment because we didn’t get the specs right, up front.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800" spc="-30" dirty="0" smtClean="0"/>
              <a:t>A BA will save you time, money, and effort because you will know exactly what you should be building up front.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endParaRPr lang="en-US" sz="2800" spc="-30" dirty="0" smtClean="0"/>
          </a:p>
          <a:p>
            <a:pPr marL="0" indent="0" algn="r">
              <a:spcBef>
                <a:spcPts val="0"/>
              </a:spcBef>
              <a:spcAft>
                <a:spcPts val="1200"/>
              </a:spcAft>
            </a:pPr>
            <a:r>
              <a:rPr lang="en-US" sz="2400" i="1" spc="-30" dirty="0" smtClean="0">
                <a:solidFill>
                  <a:schemeClr val="tx1"/>
                </a:solidFill>
              </a:rPr>
              <a:t>~Dave Barrett, Solutions Network Inc.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27578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628507"/>
            <a:ext cx="7620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9999"/>
                </a:solidFill>
              </a:rPr>
              <a:t>In short, the Business Analyst </a:t>
            </a: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>helps </a:t>
            </a:r>
            <a:r>
              <a:rPr lang="en-US" sz="3600" dirty="0">
                <a:solidFill>
                  <a:srgbClr val="009999"/>
                </a:solidFill>
              </a:rPr>
              <a:t>the organization identify issues (problems, opportunities, and needs) and </a:t>
            </a:r>
            <a:r>
              <a:rPr lang="en-US" sz="3600" dirty="0" smtClean="0">
                <a:solidFill>
                  <a:srgbClr val="009999"/>
                </a:solidFill>
              </a:rPr>
              <a:t>implements </a:t>
            </a:r>
            <a:r>
              <a:rPr lang="en-US" sz="3600" dirty="0">
                <a:solidFill>
                  <a:srgbClr val="009999"/>
                </a:solidFill>
              </a:rPr>
              <a:t>the changes that </a:t>
            </a:r>
            <a:r>
              <a:rPr lang="en-US" sz="3600" dirty="0" smtClean="0">
                <a:solidFill>
                  <a:srgbClr val="009999"/>
                </a:solidFill>
              </a:rPr>
              <a:t/>
            </a:r>
            <a:br>
              <a:rPr lang="en-US" sz="3600" dirty="0" smtClean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>solve </a:t>
            </a:r>
            <a:r>
              <a:rPr lang="en-US" sz="3600" dirty="0">
                <a:solidFill>
                  <a:srgbClr val="009999"/>
                </a:solidFill>
              </a:rPr>
              <a:t>the business issue.</a:t>
            </a:r>
          </a:p>
          <a:p>
            <a:pPr algn="ctr"/>
            <a:r>
              <a:rPr lang="en-US" sz="2400" dirty="0" smtClean="0">
                <a:solidFill>
                  <a:srgbClr val="009999"/>
                </a:solidFill>
              </a:rPr>
              <a:t/>
            </a:r>
            <a:br>
              <a:rPr lang="en-US" sz="2400" dirty="0" smtClean="0">
                <a:solidFill>
                  <a:srgbClr val="009999"/>
                </a:solidFill>
              </a:rPr>
            </a:br>
            <a:r>
              <a:rPr lang="en-US" sz="2400" dirty="0" smtClean="0">
                <a:solidFill>
                  <a:srgbClr val="009999"/>
                </a:solidFill>
              </a:rPr>
              <a:t>-</a:t>
            </a:r>
            <a:r>
              <a:rPr lang="en-US" sz="2400" i="1" dirty="0">
                <a:solidFill>
                  <a:srgbClr val="009999"/>
                </a:solidFill>
              </a:rPr>
              <a:t>IIBA</a:t>
            </a:r>
            <a:r>
              <a:rPr lang="en-US" sz="2400" i="1" baseline="30000" dirty="0">
                <a:solidFill>
                  <a:srgbClr val="009999"/>
                </a:solidFill>
              </a:rPr>
              <a:t>®</a:t>
            </a:r>
            <a:endParaRPr lang="en-US" sz="24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Business Analysis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5347" y="914400"/>
            <a:ext cx="4313307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2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Project’s Problems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Not getting client buy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Lack of up front planning by both the client and the vendor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Ineffective use of Subject Matter Experts (SMEs)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Often unreasonable regulatory demands and deadlines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Inefficiencies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Lack of effective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Unsatisfactory solutions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Business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0" indent="0" algn="ctr"/>
            <a:r>
              <a:rPr lang="en-US" b="1" dirty="0" smtClean="0"/>
              <a:t>Business analysis </a:t>
            </a:r>
            <a:r>
              <a:rPr lang="en-US" dirty="0" smtClean="0">
                <a:solidFill>
                  <a:schemeClr val="tx1"/>
                </a:solidFill>
              </a:rPr>
              <a:t>is the set of tasks and techniques used to work as a liaison among stakeholders in order to understand the structure, policies and operations of an organization, and to recommend solutions that enable the organization to achieve its goals.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/>
            </a:r>
            <a:br>
              <a:rPr lang="en-US" sz="2000" i="1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~ As defined by the International Institute of Business Analysts® (IIBA®) </a:t>
            </a:r>
          </a:p>
          <a:p>
            <a:pPr algn="ctr"/>
            <a:endParaRPr lang="en-US" sz="2000" i="1" dirty="0">
              <a:solidFill>
                <a:schemeClr val="tx1"/>
              </a:solidFill>
            </a:endParaRPr>
          </a:p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And the person who performs the analysis is a Business Analyst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Having A Business Analyst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066800"/>
            <a:ext cx="3937000" cy="4724400"/>
          </a:xfrm>
        </p:spPr>
      </p:pic>
    </p:spTree>
    <p:extLst>
      <p:ext uri="{BB962C8B-B14F-4D97-AF65-F5344CB8AC3E}">
        <p14:creationId xmlns:p14="http://schemas.microsoft.com/office/powerpoint/2010/main" val="21512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Having A Business Analyst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What do you think a </a:t>
            </a:r>
            <a:br>
              <a:rPr lang="en-US" sz="4800" dirty="0" smtClean="0"/>
            </a:br>
            <a:r>
              <a:rPr lang="en-US" sz="4800" dirty="0" smtClean="0"/>
              <a:t>Business Analyst does?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06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Responsibilities as a Business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34400" cy="47243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 Business Analyst (BA) is responsible for ‘WHAT’ a system will do as opposed to the Developer’s responsibility of ‘HOW’ the system will do it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Design/architect Screens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Design/architect Functional Designs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1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Act as a facilitator, communicator and problem solver: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Facilitating the Joint Application Development sessions for both defining and/or validating the Requirements as well as the system’s overall Functional Design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Sometimes the client does cry because it’s so hard to put into words what they 	do.  “That depends” is a statement used most often by the client during a JAD. </a:t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	A BA must define with the client the factors of that statement.</a:t>
            </a:r>
            <a:endParaRPr lang="en-US" sz="1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Manage the scope of the deliverable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6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Responsibilities as a Business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Review the minutes from the JADs before they are disbursed for clarity.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Get the State Client </a:t>
            </a:r>
            <a:r>
              <a:rPr lang="en-US" sz="2400" dirty="0"/>
              <a:t>to buy into the Requirements and Functional Design well before they officially sign off on </a:t>
            </a:r>
            <a:r>
              <a:rPr lang="en-US" sz="2400" dirty="0" smtClean="0"/>
              <a:t>them.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Develop the </a:t>
            </a:r>
            <a:r>
              <a:rPr lang="en-US" sz="2400" dirty="0"/>
              <a:t>screen and functional design </a:t>
            </a:r>
            <a:r>
              <a:rPr lang="en-US" sz="2400" dirty="0" smtClean="0"/>
              <a:t>specs.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Mocks </a:t>
            </a:r>
            <a:r>
              <a:rPr lang="en-US" sz="2000" dirty="0">
                <a:solidFill>
                  <a:schemeClr val="tx1"/>
                </a:solidFill>
              </a:rPr>
              <a:t>up screen designs, complete with required fields,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present </a:t>
            </a:r>
            <a:r>
              <a:rPr lang="en-US" sz="2000" dirty="0" smtClean="0">
                <a:solidFill>
                  <a:schemeClr val="tx1"/>
                </a:solidFill>
              </a:rPr>
              <a:t>	to </a:t>
            </a:r>
            <a:r>
              <a:rPr lang="en-US" sz="2000" dirty="0">
                <a:solidFill>
                  <a:schemeClr val="tx1"/>
                </a:solidFill>
              </a:rPr>
              <a:t>the client for buy in BEFORE the developer </a:t>
            </a:r>
            <a:r>
              <a:rPr lang="en-US" sz="2000" dirty="0" smtClean="0">
                <a:solidFill>
                  <a:schemeClr val="tx1"/>
                </a:solidFill>
              </a:rPr>
              <a:t>codes them.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Debate/Negotiate functional conflicts </a:t>
            </a:r>
            <a:r>
              <a:rPr lang="en-US" sz="2400" dirty="0"/>
              <a:t>with </a:t>
            </a:r>
            <a:r>
              <a:rPr lang="en-US" sz="2400" dirty="0" smtClean="0"/>
              <a:t>Developers and my State </a:t>
            </a:r>
            <a:r>
              <a:rPr lang="en-US" sz="2400" dirty="0"/>
              <a:t>C</a:t>
            </a:r>
            <a:r>
              <a:rPr lang="en-US" sz="2400" dirty="0" smtClean="0"/>
              <a:t>lient.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Develop models </a:t>
            </a:r>
            <a:r>
              <a:rPr lang="en-US" sz="2400" dirty="0"/>
              <a:t>to define and elicit needs and ensure all aspects have been identified:</a:t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Use </a:t>
            </a:r>
            <a:r>
              <a:rPr lang="en-US" sz="2000" dirty="0">
                <a:solidFill>
                  <a:schemeClr val="tx1"/>
                </a:solidFill>
              </a:rPr>
              <a:t>Cases, Data Models, Process Models</a:t>
            </a:r>
          </a:p>
        </p:txBody>
      </p:sp>
    </p:spTree>
    <p:extLst>
      <p:ext uri="{BB962C8B-B14F-4D97-AF65-F5344CB8AC3E}">
        <p14:creationId xmlns:p14="http://schemas.microsoft.com/office/powerpoint/2010/main" val="42356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Responsibilities as a Business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610600" cy="47243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Develop </a:t>
            </a:r>
            <a:r>
              <a:rPr lang="en-US" sz="2400" dirty="0"/>
              <a:t>Test Plans, Requirement Traceability and </a:t>
            </a:r>
            <a:r>
              <a:rPr lang="en-US" sz="2400" dirty="0" smtClean="0"/>
              <a:t>assist </a:t>
            </a:r>
            <a:r>
              <a:rPr lang="en-US" sz="2400" dirty="0"/>
              <a:t>with </a:t>
            </a:r>
            <a:r>
              <a:rPr lang="en-US" sz="2400" dirty="0" smtClean="0"/>
              <a:t>testing.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Participate in testing and enter a </a:t>
            </a:r>
            <a:r>
              <a:rPr lang="en-US" sz="2400" dirty="0"/>
              <a:t>lot of </a:t>
            </a:r>
            <a:r>
              <a:rPr lang="en-US" sz="2400" dirty="0" smtClean="0"/>
              <a:t>bugs.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Develop </a:t>
            </a:r>
            <a:r>
              <a:rPr lang="en-US" sz="2400" dirty="0"/>
              <a:t>training documentation and often </a:t>
            </a:r>
            <a:r>
              <a:rPr lang="en-US" sz="2400" dirty="0" smtClean="0"/>
              <a:t>conduct the Training.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Provide post </a:t>
            </a:r>
            <a:r>
              <a:rPr lang="en-US" sz="2400" dirty="0"/>
              <a:t>implementation </a:t>
            </a:r>
            <a:r>
              <a:rPr lang="en-US" sz="2400" dirty="0" smtClean="0"/>
              <a:t>support.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Support and back up my </a:t>
            </a:r>
            <a:r>
              <a:rPr lang="en-US" sz="2400" dirty="0"/>
              <a:t>Program </a:t>
            </a:r>
            <a:r>
              <a:rPr lang="en-US" sz="2400" dirty="0" smtClean="0"/>
              <a:t>Manager.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Keep </a:t>
            </a:r>
            <a:r>
              <a:rPr lang="en-US" sz="2400" dirty="0"/>
              <a:t>the stakeholders’ and the enterprise’s concerns for success at the forefront of </a:t>
            </a:r>
            <a:r>
              <a:rPr lang="en-US" sz="2400" dirty="0" smtClean="0"/>
              <a:t>my activities.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Define and help </a:t>
            </a:r>
            <a:r>
              <a:rPr lang="en-US" sz="2400" dirty="0"/>
              <a:t>to ensure that the right solution is delivered by using </a:t>
            </a:r>
            <a:r>
              <a:rPr lang="en-US" sz="2400" dirty="0" smtClean="0"/>
              <a:t>my skills </a:t>
            </a:r>
            <a:r>
              <a:rPr lang="en-US" sz="2400" dirty="0"/>
              <a:t>as a vehicle for overall project success to be realized through a partnership of:</a:t>
            </a:r>
          </a:p>
        </p:txBody>
      </p:sp>
    </p:spTree>
    <p:extLst>
      <p:ext uri="{BB962C8B-B14F-4D97-AF65-F5344CB8AC3E}">
        <p14:creationId xmlns:p14="http://schemas.microsoft.com/office/powerpoint/2010/main" val="3923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656565"/>
      </a:dk2>
      <a:lt2>
        <a:srgbClr val="EEECE1"/>
      </a:lt2>
      <a:accent1>
        <a:srgbClr val="FCB040"/>
      </a:accent1>
      <a:accent2>
        <a:srgbClr val="00899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w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39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2211</TotalTime>
  <Words>885</Words>
  <Application>Microsoft Office PowerPoint</Application>
  <PresentationFormat>On-screen Show (4:3)</PresentationFormat>
  <Paragraphs>116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The Value  Of Business Analysis</vt:lpstr>
      <vt:lpstr>How to prepare for a successful DTMB Project</vt:lpstr>
      <vt:lpstr>A Typical Project’s Problems and Challenges</vt:lpstr>
      <vt:lpstr>The Art Of Business Analysis</vt:lpstr>
      <vt:lpstr>The Value Of Having A Business Analyst</vt:lpstr>
      <vt:lpstr>The Value Of Having A Business Analyst</vt:lpstr>
      <vt:lpstr>My Responsibilities as a Business Analyst</vt:lpstr>
      <vt:lpstr>My Responsibilities as a Business Analyst</vt:lpstr>
      <vt:lpstr>My Responsibilities as a Business Analyst</vt:lpstr>
      <vt:lpstr>My Responsibilities as a Business Analyst</vt:lpstr>
      <vt:lpstr>My Responsibilities as a Business Analyst</vt:lpstr>
      <vt:lpstr>PowerPoint Presentation</vt:lpstr>
      <vt:lpstr>Project Results and Benefits when a BA is Involved</vt:lpstr>
      <vt:lpstr>Who makes a GOOD Business Analyst?</vt:lpstr>
      <vt:lpstr>Who makes a GOOD Business Analyst?</vt:lpstr>
      <vt:lpstr>Who makes a GOOD Business Analyst?</vt:lpstr>
      <vt:lpstr>Who makes a GOOD Business Analyst?</vt:lpstr>
      <vt:lpstr>Who makes a GOOD Business Analyst?</vt:lpstr>
      <vt:lpstr>Accreditations for Business Analysts</vt:lpstr>
      <vt:lpstr>In Summary:</vt:lpstr>
      <vt:lpstr>PowerPoint Presentation</vt:lpstr>
      <vt:lpstr>PowerPoint Presentation</vt:lpstr>
      <vt:lpstr>The Value of Business Analysis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Business Analyst Can Do For You</dc:title>
  <dc:creator>Dawn Polihonki</dc:creator>
  <cp:lastModifiedBy>Marrah, Jodi (DTMB)</cp:lastModifiedBy>
  <cp:revision>129</cp:revision>
  <cp:lastPrinted>2014-09-12T15:00:26Z</cp:lastPrinted>
  <dcterms:created xsi:type="dcterms:W3CDTF">2014-08-21T20:25:40Z</dcterms:created>
  <dcterms:modified xsi:type="dcterms:W3CDTF">2014-09-12T16:42:40Z</dcterms:modified>
</cp:coreProperties>
</file>